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2"/>
  </p:notesMasterIdLst>
  <p:sldIdLst>
    <p:sldId id="262" r:id="rId2"/>
    <p:sldId id="258" r:id="rId3"/>
    <p:sldId id="277" r:id="rId4"/>
    <p:sldId id="296" r:id="rId5"/>
    <p:sldId id="299" r:id="rId6"/>
    <p:sldId id="302" r:id="rId7"/>
    <p:sldId id="278" r:id="rId8"/>
    <p:sldId id="317" r:id="rId9"/>
    <p:sldId id="311" r:id="rId10"/>
    <p:sldId id="316" r:id="rId11"/>
    <p:sldId id="313" r:id="rId12"/>
    <p:sldId id="298" r:id="rId13"/>
    <p:sldId id="300" r:id="rId14"/>
    <p:sldId id="322" r:id="rId15"/>
    <p:sldId id="318" r:id="rId16"/>
    <p:sldId id="320" r:id="rId17"/>
    <p:sldId id="319" r:id="rId18"/>
    <p:sldId id="321" r:id="rId19"/>
    <p:sldId id="297" r:id="rId20"/>
    <p:sldId id="294" r:id="rId21"/>
  </p:sldIdLst>
  <p:sldSz cx="9144000" cy="5143500" type="screen16x9"/>
  <p:notesSz cx="6858000" cy="9144000"/>
  <p:embeddedFontLst>
    <p:embeddedFont>
      <p:font typeface="Montserrat ExtraBold" panose="00000900000000000000" pitchFamily="2" charset="0"/>
      <p:bold r:id="rId23"/>
      <p:boldItalic r:id="rId24"/>
    </p:embeddedFont>
    <p:embeddedFont>
      <p:font typeface="Montserrat Light" panose="00000400000000000000"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373EE1-90F3-4FE0-9EEE-656C0F00654E}">
  <a:tblStyle styleId="{1D373EE1-90F3-4FE0-9EEE-656C0F00654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B0D5483-EFC2-4D69-8ADA-A6407E3F96A3}"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94660"/>
  </p:normalViewPr>
  <p:slideViewPr>
    <p:cSldViewPr snapToGrid="0" showGuides="1">
      <p:cViewPr>
        <p:scale>
          <a:sx n="84" d="100"/>
          <a:sy n="84" d="100"/>
        </p:scale>
        <p:origin x="788" y="6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ITYA SINGH" userId="01cbb5dd9f0c260c" providerId="LiveId" clId="{73F15E19-6BA9-481E-AEB1-7FFFB6BF2B87}"/>
    <pc:docChg chg="delSld modSld">
      <pc:chgData name="ADITYA SINGH" userId="01cbb5dd9f0c260c" providerId="LiveId" clId="{73F15E19-6BA9-481E-AEB1-7FFFB6BF2B87}" dt="2022-01-26T12:24:40.387" v="8" actId="1076"/>
      <pc:docMkLst>
        <pc:docMk/>
      </pc:docMkLst>
      <pc:sldChg chg="del">
        <pc:chgData name="ADITYA SINGH" userId="01cbb5dd9f0c260c" providerId="LiveId" clId="{73F15E19-6BA9-481E-AEB1-7FFFB6BF2B87}" dt="2022-01-26T12:24:07.780" v="0" actId="2696"/>
        <pc:sldMkLst>
          <pc:docMk/>
          <pc:sldMk cId="0" sldId="256"/>
        </pc:sldMkLst>
      </pc:sldChg>
      <pc:sldChg chg="modSp mod">
        <pc:chgData name="ADITYA SINGH" userId="01cbb5dd9f0c260c" providerId="LiveId" clId="{73F15E19-6BA9-481E-AEB1-7FFFB6BF2B87}" dt="2022-01-26T12:24:40.387" v="8" actId="1076"/>
        <pc:sldMkLst>
          <pc:docMk/>
          <pc:sldMk cId="0" sldId="262"/>
        </pc:sldMkLst>
        <pc:spChg chg="mod">
          <ac:chgData name="ADITYA SINGH" userId="01cbb5dd9f0c260c" providerId="LiveId" clId="{73F15E19-6BA9-481E-AEB1-7FFFB6BF2B87}" dt="2022-01-26T12:24:35.841" v="7" actId="20577"/>
          <ac:spMkLst>
            <pc:docMk/>
            <pc:sldMk cId="0" sldId="262"/>
            <ac:spMk id="103" creationId="{00000000-0000-0000-0000-000000000000}"/>
          </ac:spMkLst>
        </pc:spChg>
        <pc:picChg chg="mod">
          <ac:chgData name="ADITYA SINGH" userId="01cbb5dd9f0c260c" providerId="LiveId" clId="{73F15E19-6BA9-481E-AEB1-7FFFB6BF2B87}" dt="2022-01-26T12:24:40.387" v="8" actId="1076"/>
          <ac:picMkLst>
            <pc:docMk/>
            <pc:sldMk cId="0" sldId="262"/>
            <ac:picMk id="11" creationId="{4866CCA4-3F78-41CA-AEFA-B9E22CA11A76}"/>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403377292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15696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65001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3722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45675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47662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68655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41366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20982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65587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66565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79329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45506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639e1ea3a2_494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 name="Google Shape;1135;g639e1ea3a2_494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0946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0213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63501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32308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c94a01246b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c94a01246b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7384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92297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5907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0603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rgbClr val="3C78D8"/>
            </a:gs>
            <a:gs pos="100000">
              <a:srgbClr val="00FFFF"/>
            </a:gs>
          </a:gsLst>
          <a:lin ang="5400700" scaled="0"/>
        </a:grad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26"/>
            <a:ext cx="9144000" cy="5143523"/>
          </a:xfrm>
          <a:prstGeom prst="rect">
            <a:avLst/>
          </a:prstGeom>
          <a:noFill/>
          <a:ln>
            <a:noFill/>
          </a:ln>
        </p:spPr>
      </p:pic>
      <p:sp>
        <p:nvSpPr>
          <p:cNvPr id="11" name="Google Shape;11;p2"/>
          <p:cNvSpPr txBox="1">
            <a:spLocks noGrp="1"/>
          </p:cNvSpPr>
          <p:nvPr>
            <p:ph type="ctrTitle"/>
          </p:nvPr>
        </p:nvSpPr>
        <p:spPr>
          <a:xfrm>
            <a:off x="2302050" y="1223200"/>
            <a:ext cx="4539900" cy="26970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gradFill>
          <a:gsLst>
            <a:gs pos="0">
              <a:srgbClr val="E61E7F"/>
            </a:gs>
            <a:gs pos="100000">
              <a:srgbClr val="FF9900"/>
            </a:gs>
          </a:gsLst>
          <a:lin ang="5400700" scaled="0"/>
        </a:gradFill>
        <a:effectLst/>
      </p:bgPr>
    </p:bg>
    <p:spTree>
      <p:nvGrpSpPr>
        <p:cNvPr id="1" name="Shape 52"/>
        <p:cNvGrpSpPr/>
        <p:nvPr/>
      </p:nvGrpSpPr>
      <p:grpSpPr>
        <a:xfrm>
          <a:off x="0" y="0"/>
          <a:ext cx="0" cy="0"/>
          <a:chOff x="0" y="0"/>
          <a:chExt cx="0" cy="0"/>
        </a:xfrm>
      </p:grpSpPr>
      <p:sp>
        <p:nvSpPr>
          <p:cNvPr id="53" name="Google Shape;53;p1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54" name="Google Shape;54;p11"/>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Image background">
  <p:cSld name="BLANK_1">
    <p:bg>
      <p:bgPr>
        <a:solidFill>
          <a:srgbClr val="000000"/>
        </a:solidFill>
        <a:effectLst/>
      </p:bgPr>
    </p:bg>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57" name="Google Shape;57;p12"/>
          <p:cNvPicPr preferRelativeResize="0"/>
          <p:nvPr/>
        </p:nvPicPr>
        <p:blipFill rotWithShape="1">
          <a:blip r:embed="rId2">
            <a:alphaModFix/>
          </a:blip>
          <a:srcRect/>
          <a:stretch/>
        </p:blipFill>
        <p:spPr>
          <a:xfrm>
            <a:off x="0" y="0"/>
            <a:ext cx="91440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3C78D8"/>
            </a:gs>
            <a:gs pos="100000">
              <a:srgbClr val="00FFFF"/>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9000" y="911700"/>
            <a:ext cx="2020800" cy="3327600"/>
          </a:xfrm>
          <a:prstGeom prst="rect">
            <a:avLst/>
          </a:prstGeom>
          <a:noFill/>
          <a:ln>
            <a:noFill/>
          </a:ln>
          <a:effectLst>
            <a:outerShdw blurRad="42863" dist="9525" dir="5400000" algn="bl" rotWithShape="0">
              <a:srgbClr val="000000">
                <a:alpha val="20000"/>
              </a:srgbClr>
            </a:outerShdw>
          </a:effectLst>
        </p:spPr>
        <p:txBody>
          <a:bodyPr spcFirstLastPara="1" wrap="square" lIns="0" tIns="0" rIns="0" bIns="0" anchor="ctr" anchorCtr="0">
            <a:noAutofit/>
          </a:bodyPr>
          <a:lstStyle>
            <a:lvl1pPr lvl="0">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2pPr>
            <a:lvl3pPr lvl="2">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3pPr>
            <a:lvl4pPr lvl="3">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4pPr>
            <a:lvl5pPr lvl="4">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5pPr>
            <a:lvl6pPr lvl="5">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6pPr>
            <a:lvl7pPr lvl="6">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7pPr>
            <a:lvl8pPr lvl="7">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8pPr>
            <a:lvl9pPr lvl="8">
              <a:spcBef>
                <a:spcPts val="0"/>
              </a:spcBef>
              <a:spcAft>
                <a:spcPts val="0"/>
              </a:spcAft>
              <a:buClr>
                <a:schemeClr val="lt1"/>
              </a:buClr>
              <a:buSzPts val="2600"/>
              <a:buFont typeface="Montserrat ExtraBold"/>
              <a:buNone/>
              <a:defRPr sz="2600">
                <a:solidFill>
                  <a:schemeClr val="lt1"/>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3844325" y="805325"/>
            <a:ext cx="4842600" cy="3548100"/>
          </a:xfrm>
          <a:prstGeom prst="rect">
            <a:avLst/>
          </a:prstGeom>
          <a:noFill/>
          <a:ln>
            <a:noFill/>
          </a:ln>
        </p:spPr>
        <p:txBody>
          <a:bodyPr spcFirstLastPara="1" wrap="square" lIns="0" tIns="0" rIns="0" bIns="0" anchor="ctr" anchorCtr="0">
            <a:noAutofit/>
          </a:bodyPr>
          <a:lstStyle>
            <a:lvl1pPr marL="457200" lvl="0" indent="-368300">
              <a:lnSpc>
                <a:spcPct val="115000"/>
              </a:lnSpc>
              <a:spcBef>
                <a:spcPts val="600"/>
              </a:spcBef>
              <a:spcAft>
                <a:spcPts val="0"/>
              </a:spcAft>
              <a:buClr>
                <a:schemeClr val="dk2"/>
              </a:buClr>
              <a:buSzPts val="2200"/>
              <a:buFont typeface="Montserrat Light"/>
              <a:buChar char="◦"/>
              <a:defRPr sz="2200">
                <a:solidFill>
                  <a:schemeClr val="dk1"/>
                </a:solidFill>
                <a:latin typeface="Montserrat Light"/>
                <a:ea typeface="Montserrat Light"/>
                <a:cs typeface="Montserrat Light"/>
                <a:sym typeface="Montserrat Light"/>
              </a:defRPr>
            </a:lvl1pPr>
            <a:lvl2pPr marL="914400" lvl="1" indent="-368300">
              <a:lnSpc>
                <a:spcPct val="115000"/>
              </a:lnSpc>
              <a:spcBef>
                <a:spcPts val="1000"/>
              </a:spcBef>
              <a:spcAft>
                <a:spcPts val="0"/>
              </a:spcAft>
              <a:buClr>
                <a:schemeClr val="dk2"/>
              </a:buClr>
              <a:buSzPts val="2200"/>
              <a:buFont typeface="Montserrat Light"/>
              <a:buChar char="◦"/>
              <a:defRPr sz="2200">
                <a:solidFill>
                  <a:schemeClr val="dk1"/>
                </a:solidFill>
                <a:latin typeface="Montserrat Light"/>
                <a:ea typeface="Montserrat Light"/>
                <a:cs typeface="Montserrat Light"/>
                <a:sym typeface="Montserrat Light"/>
              </a:defRPr>
            </a:lvl2pPr>
            <a:lvl3pPr marL="1371600" lvl="2" indent="-368300">
              <a:lnSpc>
                <a:spcPct val="115000"/>
              </a:lnSpc>
              <a:spcBef>
                <a:spcPts val="1000"/>
              </a:spcBef>
              <a:spcAft>
                <a:spcPts val="0"/>
              </a:spcAft>
              <a:buClr>
                <a:schemeClr val="dk2"/>
              </a:buClr>
              <a:buSzPts val="2200"/>
              <a:buFont typeface="Montserrat Light"/>
              <a:buChar char="◦"/>
              <a:defRPr sz="2200">
                <a:solidFill>
                  <a:schemeClr val="dk1"/>
                </a:solidFill>
                <a:latin typeface="Montserrat Light"/>
                <a:ea typeface="Montserrat Light"/>
                <a:cs typeface="Montserrat Light"/>
                <a:sym typeface="Montserrat Light"/>
              </a:defRPr>
            </a:lvl3pPr>
            <a:lvl4pPr marL="1828800" lvl="3" indent="-368300">
              <a:lnSpc>
                <a:spcPct val="115000"/>
              </a:lnSpc>
              <a:spcBef>
                <a:spcPts val="1000"/>
              </a:spcBef>
              <a:spcAft>
                <a:spcPts val="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4pPr>
            <a:lvl5pPr marL="2286000" lvl="4" indent="-368300">
              <a:lnSpc>
                <a:spcPct val="115000"/>
              </a:lnSpc>
              <a:spcBef>
                <a:spcPts val="1000"/>
              </a:spcBef>
              <a:spcAft>
                <a:spcPts val="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5pPr>
            <a:lvl6pPr marL="2743200" lvl="5" indent="-368300">
              <a:lnSpc>
                <a:spcPct val="115000"/>
              </a:lnSpc>
              <a:spcBef>
                <a:spcPts val="1000"/>
              </a:spcBef>
              <a:spcAft>
                <a:spcPts val="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6pPr>
            <a:lvl7pPr marL="3200400" lvl="6" indent="-368300">
              <a:lnSpc>
                <a:spcPct val="115000"/>
              </a:lnSpc>
              <a:spcBef>
                <a:spcPts val="1000"/>
              </a:spcBef>
              <a:spcAft>
                <a:spcPts val="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7pPr>
            <a:lvl8pPr marL="3657600" lvl="7" indent="-368300">
              <a:lnSpc>
                <a:spcPct val="115000"/>
              </a:lnSpc>
              <a:spcBef>
                <a:spcPts val="1000"/>
              </a:spcBef>
              <a:spcAft>
                <a:spcPts val="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8pPr>
            <a:lvl9pPr marL="4114800" lvl="8" indent="-368300">
              <a:lnSpc>
                <a:spcPct val="115000"/>
              </a:lnSpc>
              <a:spcBef>
                <a:spcPts val="1000"/>
              </a:spcBef>
              <a:spcAft>
                <a:spcPts val="1000"/>
              </a:spcAft>
              <a:buClr>
                <a:schemeClr val="dk1"/>
              </a:buClr>
              <a:buSzPts val="2200"/>
              <a:buFont typeface="Montserrat Light"/>
              <a:buChar char="◦"/>
              <a:defRPr sz="2200">
                <a:solidFill>
                  <a:schemeClr val="dk1"/>
                </a:solidFill>
                <a:latin typeface="Montserrat Light"/>
                <a:ea typeface="Montserrat Light"/>
                <a:cs typeface="Montserrat Light"/>
                <a:sym typeface="Montserrat Light"/>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a:buNone/>
              <a:defRPr sz="1200">
                <a:solidFill>
                  <a:schemeClr val="dk2"/>
                </a:solidFill>
                <a:latin typeface="Montserrat Light"/>
                <a:ea typeface="Montserrat Light"/>
                <a:cs typeface="Montserrat Light"/>
                <a:sym typeface="Montserrat Light"/>
              </a:defRPr>
            </a:lvl1pPr>
            <a:lvl2pPr lvl="1" algn="r">
              <a:buNone/>
              <a:defRPr sz="1200">
                <a:solidFill>
                  <a:schemeClr val="dk2"/>
                </a:solidFill>
                <a:latin typeface="Montserrat Light"/>
                <a:ea typeface="Montserrat Light"/>
                <a:cs typeface="Montserrat Light"/>
                <a:sym typeface="Montserrat Light"/>
              </a:defRPr>
            </a:lvl2pPr>
            <a:lvl3pPr lvl="2" algn="r">
              <a:buNone/>
              <a:defRPr sz="1200">
                <a:solidFill>
                  <a:schemeClr val="dk2"/>
                </a:solidFill>
                <a:latin typeface="Montserrat Light"/>
                <a:ea typeface="Montserrat Light"/>
                <a:cs typeface="Montserrat Light"/>
                <a:sym typeface="Montserrat Light"/>
              </a:defRPr>
            </a:lvl3pPr>
            <a:lvl4pPr lvl="3" algn="r">
              <a:buNone/>
              <a:defRPr sz="1200">
                <a:solidFill>
                  <a:schemeClr val="dk2"/>
                </a:solidFill>
                <a:latin typeface="Montserrat Light"/>
                <a:ea typeface="Montserrat Light"/>
                <a:cs typeface="Montserrat Light"/>
                <a:sym typeface="Montserrat Light"/>
              </a:defRPr>
            </a:lvl4pPr>
            <a:lvl5pPr lvl="4" algn="r">
              <a:buNone/>
              <a:defRPr sz="1200">
                <a:solidFill>
                  <a:schemeClr val="dk2"/>
                </a:solidFill>
                <a:latin typeface="Montserrat Light"/>
                <a:ea typeface="Montserrat Light"/>
                <a:cs typeface="Montserrat Light"/>
                <a:sym typeface="Montserrat Light"/>
              </a:defRPr>
            </a:lvl5pPr>
            <a:lvl6pPr lvl="5" algn="r">
              <a:buNone/>
              <a:defRPr sz="1200">
                <a:solidFill>
                  <a:schemeClr val="dk2"/>
                </a:solidFill>
                <a:latin typeface="Montserrat Light"/>
                <a:ea typeface="Montserrat Light"/>
                <a:cs typeface="Montserrat Light"/>
                <a:sym typeface="Montserrat Light"/>
              </a:defRPr>
            </a:lvl6pPr>
            <a:lvl7pPr lvl="6" algn="r">
              <a:buNone/>
              <a:defRPr sz="1200">
                <a:solidFill>
                  <a:schemeClr val="dk2"/>
                </a:solidFill>
                <a:latin typeface="Montserrat Light"/>
                <a:ea typeface="Montserrat Light"/>
                <a:cs typeface="Montserrat Light"/>
                <a:sym typeface="Montserrat Light"/>
              </a:defRPr>
            </a:lvl7pPr>
            <a:lvl8pPr lvl="7" algn="r">
              <a:buNone/>
              <a:defRPr sz="1200">
                <a:solidFill>
                  <a:schemeClr val="dk2"/>
                </a:solidFill>
                <a:latin typeface="Montserrat Light"/>
                <a:ea typeface="Montserrat Light"/>
                <a:cs typeface="Montserrat Light"/>
                <a:sym typeface="Montserrat Light"/>
              </a:defRPr>
            </a:lvl8pPr>
            <a:lvl9pPr lvl="8" algn="r">
              <a:buNone/>
              <a:defRPr sz="1200">
                <a:solidFill>
                  <a:schemeClr val="dk2"/>
                </a:solidFill>
                <a:latin typeface="Montserrat Light"/>
                <a:ea typeface="Montserrat Light"/>
                <a:cs typeface="Montserrat Light"/>
                <a:sym typeface="Montserrat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7" r:id="rId2"/>
    <p:sldLayoutId id="2147483658"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E61E7F"/>
            </a:gs>
            <a:gs pos="100000">
              <a:srgbClr val="FF9900"/>
            </a:gs>
          </a:gsLst>
          <a:lin ang="5400700" scaled="0"/>
        </a:gradFill>
        <a:effectLst/>
      </p:bgPr>
    </p:bg>
    <p:spTree>
      <p:nvGrpSpPr>
        <p:cNvPr id="1" name="Shape 102"/>
        <p:cNvGrpSpPr/>
        <p:nvPr/>
      </p:nvGrpSpPr>
      <p:grpSpPr>
        <a:xfrm>
          <a:off x="0" y="0"/>
          <a:ext cx="0" cy="0"/>
          <a:chOff x="0" y="0"/>
          <a:chExt cx="0" cy="0"/>
        </a:xfrm>
      </p:grpSpPr>
      <p:sp>
        <p:nvSpPr>
          <p:cNvPr id="103" name="Google Shape;103;p19"/>
          <p:cNvSpPr txBox="1">
            <a:spLocks noGrp="1"/>
          </p:cNvSpPr>
          <p:nvPr>
            <p:ph type="ctrTitle" idx="4294967295"/>
          </p:nvPr>
        </p:nvSpPr>
        <p:spPr>
          <a:xfrm>
            <a:off x="477520" y="1886857"/>
            <a:ext cx="8188960" cy="1845650"/>
          </a:xfrm>
          <a:prstGeom prst="rect">
            <a:avLst/>
          </a:prstGeom>
        </p:spPr>
        <p:txBody>
          <a:bodyPr spcFirstLastPara="1" wrap="square" lIns="0" tIns="0" rIns="0" bIns="0" anchor="ctr" anchorCtr="0">
            <a:noAutofit/>
          </a:bodyPr>
          <a:lstStyle/>
          <a:p>
            <a:pPr algn="ctr"/>
            <a:r>
              <a:rPr lang="en-US" sz="4000" dirty="0">
                <a:latin typeface="Montserrat ExtraBold" panose="020B0604020202020204" charset="0"/>
              </a:rPr>
              <a:t>PROJECT</a:t>
            </a:r>
            <a:endParaRPr sz="1800" dirty="0"/>
          </a:p>
        </p:txBody>
      </p:sp>
      <p:sp>
        <p:nvSpPr>
          <p:cNvPr id="104" name="Google Shape;104;p19"/>
          <p:cNvSpPr txBox="1">
            <a:spLocks noGrp="1"/>
          </p:cNvSpPr>
          <p:nvPr>
            <p:ph type="subTitle" idx="4294967295"/>
          </p:nvPr>
        </p:nvSpPr>
        <p:spPr>
          <a:xfrm>
            <a:off x="1469550" y="3634021"/>
            <a:ext cx="6204900" cy="784800"/>
          </a:xfrm>
          <a:prstGeom prst="rect">
            <a:avLst/>
          </a:prstGeom>
        </p:spPr>
        <p:txBody>
          <a:bodyPr spcFirstLastPara="1" wrap="square" lIns="0" tIns="0" rIns="0" bIns="0" anchor="ctr" anchorCtr="0">
            <a:noAutofit/>
          </a:bodyPr>
          <a:lstStyle/>
          <a:p>
            <a:pPr marL="0" lvl="0" indent="0" algn="ctr">
              <a:spcAft>
                <a:spcPts val="1000"/>
              </a:spcAft>
              <a:buNone/>
            </a:pPr>
            <a:r>
              <a:rPr lang="en-US" sz="2400" dirty="0">
                <a:solidFill>
                  <a:schemeClr val="bg1"/>
                </a:solidFill>
                <a:latin typeface="Montserrat ExtraBold" panose="020B0604020202020204" charset="0"/>
                <a:cs typeface="Times New Roman" panose="02020603050405020304" pitchFamily="18" charset="0"/>
              </a:rPr>
              <a:t>E-COMMERCE</a:t>
            </a:r>
          </a:p>
        </p:txBody>
      </p:sp>
      <p:sp>
        <p:nvSpPr>
          <p:cNvPr id="109" name="Google Shape;109;p1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a:t>
            </a:fld>
            <a:endParaRPr/>
          </a:p>
        </p:txBody>
      </p:sp>
      <p:pic>
        <p:nvPicPr>
          <p:cNvPr id="11" name="Picture 2" descr="See the source image">
            <a:extLst>
              <a:ext uri="{FF2B5EF4-FFF2-40B4-BE49-F238E27FC236}">
                <a16:creationId xmlns:a16="http://schemas.microsoft.com/office/drawing/2014/main" id="{4866CCA4-3F78-41CA-AEFA-B9E22CA11A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75615" y="0"/>
            <a:ext cx="1992770" cy="1828234"/>
          </a:xfrm>
          <a:prstGeom prst="ellipse">
            <a:avLst/>
          </a:prstGeom>
          <a:ln w="63500" cap="rnd">
            <a:solidFill>
              <a:schemeClr val="bg1"/>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4" name="TextBox 3"/>
          <p:cNvSpPr txBox="1"/>
          <p:nvPr/>
        </p:nvSpPr>
        <p:spPr>
          <a:xfrm>
            <a:off x="1561514" y="513100"/>
            <a:ext cx="6020971" cy="523220"/>
          </a:xfrm>
          <a:prstGeom prst="rect">
            <a:avLst/>
          </a:prstGeom>
          <a:noFill/>
        </p:spPr>
        <p:txBody>
          <a:bodyPr wrap="square" rtlCol="0">
            <a:spAutoFit/>
          </a:bodyPr>
          <a:lstStyle/>
          <a:p>
            <a:pPr algn="ctr"/>
            <a:r>
              <a:rPr lang="en-US" sz="2800" dirty="0">
                <a:solidFill>
                  <a:schemeClr val="bg1"/>
                </a:solidFill>
                <a:latin typeface="Montserrat ExtraBold" panose="020B0604020202020204" charset="0"/>
              </a:rPr>
              <a:t>HOME PAGE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7360" y="1088557"/>
            <a:ext cx="5669280" cy="3187414"/>
          </a:xfrm>
          <a:prstGeom prst="rect">
            <a:avLst/>
          </a:prstGeom>
        </p:spPr>
      </p:pic>
    </p:spTree>
    <p:extLst>
      <p:ext uri="{BB962C8B-B14F-4D97-AF65-F5344CB8AC3E}">
        <p14:creationId xmlns:p14="http://schemas.microsoft.com/office/powerpoint/2010/main" val="1425360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F8700"/>
            </a:gs>
            <a:gs pos="100000">
              <a:srgbClr val="FFD900"/>
            </a:gs>
          </a:gsLst>
          <a:lin ang="5400700" scaled="0"/>
        </a:gradFill>
        <a:effectLst/>
      </p:bgPr>
    </p:bg>
    <p:spTree>
      <p:nvGrpSpPr>
        <p:cNvPr id="1" name="Shape 300"/>
        <p:cNvGrpSpPr/>
        <p:nvPr/>
      </p:nvGrpSpPr>
      <p:grpSpPr>
        <a:xfrm>
          <a:off x="0" y="0"/>
          <a:ext cx="0" cy="0"/>
          <a:chOff x="0" y="0"/>
          <a:chExt cx="0" cy="0"/>
        </a:xfrm>
      </p:grpSpPr>
      <p:sp>
        <p:nvSpPr>
          <p:cNvPr id="301" name="Google Shape;301;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sp>
        <p:nvSpPr>
          <p:cNvPr id="7" name="TextBox 6"/>
          <p:cNvSpPr txBox="1"/>
          <p:nvPr/>
        </p:nvSpPr>
        <p:spPr>
          <a:xfrm>
            <a:off x="1248377" y="495496"/>
            <a:ext cx="6647245" cy="461665"/>
          </a:xfrm>
          <a:prstGeom prst="rect">
            <a:avLst/>
          </a:prstGeom>
          <a:noFill/>
        </p:spPr>
        <p:txBody>
          <a:bodyPr wrap="square" rtlCol="0">
            <a:spAutoFit/>
          </a:bodyPr>
          <a:lstStyle/>
          <a:p>
            <a:pPr algn="ctr"/>
            <a:r>
              <a:rPr lang="en-US" sz="2400" dirty="0">
                <a:solidFill>
                  <a:schemeClr val="bg1"/>
                </a:solidFill>
                <a:latin typeface="Montserrat ExtraBold" panose="020B0604020202020204" charset="0"/>
                <a:cs typeface="Arial" panose="020B0604020202020204" pitchFamily="34" charset="0"/>
              </a:rPr>
              <a:t>HOME PRODUCT DETAILS(NOT AUTH)</a:t>
            </a:r>
            <a:endParaRPr lang="en-GB" sz="2400" dirty="0">
              <a:solidFill>
                <a:schemeClr val="bg1"/>
              </a:solidFill>
              <a:latin typeface="Montserrat ExtraBold" panose="020B0604020202020204" charset="0"/>
              <a:cs typeface="Arial" panose="020B060402020202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7246" y="1032915"/>
            <a:ext cx="5916967" cy="3322338"/>
          </a:xfrm>
          <a:prstGeom prst="rect">
            <a:avLst/>
          </a:prstGeom>
        </p:spPr>
      </p:pic>
    </p:spTree>
    <p:extLst>
      <p:ext uri="{BB962C8B-B14F-4D97-AF65-F5344CB8AC3E}">
        <p14:creationId xmlns:p14="http://schemas.microsoft.com/office/powerpoint/2010/main" val="17905916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F8700"/>
            </a:gs>
            <a:gs pos="100000">
              <a:srgbClr val="FFD900"/>
            </a:gs>
          </a:gsLst>
          <a:lin ang="5400700" scaled="0"/>
        </a:gradFill>
        <a:effectLst/>
      </p:bgPr>
    </p:bg>
    <p:spTree>
      <p:nvGrpSpPr>
        <p:cNvPr id="1" name="Shape 300"/>
        <p:cNvGrpSpPr/>
        <p:nvPr/>
      </p:nvGrpSpPr>
      <p:grpSpPr>
        <a:xfrm>
          <a:off x="0" y="0"/>
          <a:ext cx="0" cy="0"/>
          <a:chOff x="0" y="0"/>
          <a:chExt cx="0" cy="0"/>
        </a:xfrm>
      </p:grpSpPr>
      <p:sp>
        <p:nvSpPr>
          <p:cNvPr id="301" name="Google Shape;301;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10" name="TextBox 9"/>
          <p:cNvSpPr txBox="1"/>
          <p:nvPr/>
        </p:nvSpPr>
        <p:spPr>
          <a:xfrm>
            <a:off x="457200" y="474133"/>
            <a:ext cx="8215532" cy="523220"/>
          </a:xfrm>
          <a:prstGeom prst="rect">
            <a:avLst/>
          </a:prstGeom>
          <a:noFill/>
        </p:spPr>
        <p:txBody>
          <a:bodyPr wrap="square" rtlCol="0">
            <a:spAutoFit/>
          </a:bodyPr>
          <a:lstStyle/>
          <a:p>
            <a:pPr algn="ctr"/>
            <a:r>
              <a:rPr lang="en-IN" sz="2800" dirty="0">
                <a:solidFill>
                  <a:schemeClr val="bg1"/>
                </a:solidFill>
                <a:latin typeface="Montserrat ExtraBold" panose="020B0604020202020204" charset="0"/>
              </a:rPr>
              <a:t>SIGN-UP</a:t>
            </a:r>
            <a:endParaRPr lang="en-US" sz="2800" dirty="0">
              <a:solidFill>
                <a:schemeClr val="bg1"/>
              </a:solidFill>
              <a:latin typeface="Montserrat ExtraBold" panose="020B060402020202020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4613" y="1083600"/>
            <a:ext cx="5716693" cy="3214071"/>
          </a:xfrm>
          <a:prstGeom prst="rect">
            <a:avLst/>
          </a:prstGeom>
        </p:spPr>
      </p:pic>
    </p:spTree>
    <p:extLst>
      <p:ext uri="{BB962C8B-B14F-4D97-AF65-F5344CB8AC3E}">
        <p14:creationId xmlns:p14="http://schemas.microsoft.com/office/powerpoint/2010/main" val="1418520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46E180"/>
            </a:gs>
            <a:gs pos="100000">
              <a:srgbClr val="B8DF32"/>
            </a:gs>
          </a:gsLst>
          <a:lin ang="5400012" scaled="0"/>
        </a:gradFill>
        <a:effectLst/>
      </p:bgPr>
    </p:bg>
    <p:spTree>
      <p:nvGrpSpPr>
        <p:cNvPr id="1" name="Shape 75"/>
        <p:cNvGrpSpPr/>
        <p:nvPr/>
      </p:nvGrpSpPr>
      <p:grpSpPr>
        <a:xfrm>
          <a:off x="0" y="0"/>
          <a:ext cx="0" cy="0"/>
          <a:chOff x="0" y="0"/>
          <a:chExt cx="0" cy="0"/>
        </a:xfrm>
      </p:grpSpPr>
      <p:sp>
        <p:nvSpPr>
          <p:cNvPr id="79" name="Google Shape;79;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13</a:t>
            </a:fld>
            <a:endParaRPr/>
          </a:p>
        </p:txBody>
      </p:sp>
      <p:sp>
        <p:nvSpPr>
          <p:cNvPr id="6" name="TextBox 5"/>
          <p:cNvSpPr txBox="1"/>
          <p:nvPr/>
        </p:nvSpPr>
        <p:spPr>
          <a:xfrm>
            <a:off x="457200" y="474133"/>
            <a:ext cx="8215532" cy="523220"/>
          </a:xfrm>
          <a:prstGeom prst="rect">
            <a:avLst/>
          </a:prstGeom>
          <a:noFill/>
        </p:spPr>
        <p:txBody>
          <a:bodyPr wrap="square" rtlCol="0">
            <a:spAutoFit/>
          </a:bodyPr>
          <a:lstStyle/>
          <a:p>
            <a:pPr algn="ctr"/>
            <a:r>
              <a:rPr lang="en-IN" sz="2800" dirty="0">
                <a:solidFill>
                  <a:schemeClr val="bg1"/>
                </a:solidFill>
                <a:latin typeface="Montserrat ExtraBold" panose="020B0604020202020204" charset="0"/>
              </a:rPr>
              <a:t>LOGIN PAGE</a:t>
            </a:r>
            <a:endParaRPr lang="en-US" sz="2800" dirty="0">
              <a:solidFill>
                <a:schemeClr val="bg1"/>
              </a:solidFill>
              <a:latin typeface="Montserrat ExtraBold" panose="020B060402020202020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6255" y="1115574"/>
            <a:ext cx="5584717" cy="3138079"/>
          </a:xfrm>
          <a:prstGeom prst="rect">
            <a:avLst/>
          </a:prstGeom>
        </p:spPr>
      </p:pic>
    </p:spTree>
    <p:extLst>
      <p:ext uri="{BB962C8B-B14F-4D97-AF65-F5344CB8AC3E}">
        <p14:creationId xmlns:p14="http://schemas.microsoft.com/office/powerpoint/2010/main" val="35450447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46E180"/>
            </a:gs>
            <a:gs pos="100000">
              <a:srgbClr val="B8DF32"/>
            </a:gs>
          </a:gsLst>
          <a:lin ang="5400012" scaled="0"/>
        </a:gradFill>
        <a:effectLst/>
      </p:bgPr>
    </p:bg>
    <p:spTree>
      <p:nvGrpSpPr>
        <p:cNvPr id="1" name="Shape 75"/>
        <p:cNvGrpSpPr/>
        <p:nvPr/>
      </p:nvGrpSpPr>
      <p:grpSpPr>
        <a:xfrm>
          <a:off x="0" y="0"/>
          <a:ext cx="0" cy="0"/>
          <a:chOff x="0" y="0"/>
          <a:chExt cx="0" cy="0"/>
        </a:xfrm>
      </p:grpSpPr>
      <p:sp>
        <p:nvSpPr>
          <p:cNvPr id="79" name="Google Shape;79;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14</a:t>
            </a:fld>
            <a:endParaRPr/>
          </a:p>
        </p:txBody>
      </p:sp>
      <p:sp>
        <p:nvSpPr>
          <p:cNvPr id="6" name="TextBox 5"/>
          <p:cNvSpPr txBox="1"/>
          <p:nvPr/>
        </p:nvSpPr>
        <p:spPr>
          <a:xfrm>
            <a:off x="457200" y="474133"/>
            <a:ext cx="8215532" cy="523220"/>
          </a:xfrm>
          <a:prstGeom prst="rect">
            <a:avLst/>
          </a:prstGeom>
          <a:noFill/>
        </p:spPr>
        <p:txBody>
          <a:bodyPr wrap="square" rtlCol="0">
            <a:spAutoFit/>
          </a:bodyPr>
          <a:lstStyle/>
          <a:p>
            <a:pPr algn="ctr"/>
            <a:r>
              <a:rPr lang="en-IN" sz="2800" dirty="0">
                <a:solidFill>
                  <a:schemeClr val="bg1"/>
                </a:solidFill>
                <a:latin typeface="Montserrat ExtraBold" panose="020B0604020202020204" charset="0"/>
              </a:rPr>
              <a:t>USER HOME PAGE</a:t>
            </a:r>
            <a:endParaRPr lang="en-US" sz="2800" dirty="0">
              <a:solidFill>
                <a:schemeClr val="bg1"/>
              </a:solidFill>
              <a:latin typeface="Montserrat ExtraBold" panose="020B060402020202020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6820" y="1082705"/>
            <a:ext cx="5616291" cy="3199786"/>
          </a:xfrm>
          <a:prstGeom prst="rect">
            <a:avLst/>
          </a:prstGeom>
        </p:spPr>
      </p:pic>
    </p:spTree>
    <p:extLst>
      <p:ext uri="{BB962C8B-B14F-4D97-AF65-F5344CB8AC3E}">
        <p14:creationId xmlns:p14="http://schemas.microsoft.com/office/powerpoint/2010/main" val="26939796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7" name="TextBox 6"/>
          <p:cNvSpPr txBox="1"/>
          <p:nvPr/>
        </p:nvSpPr>
        <p:spPr>
          <a:xfrm>
            <a:off x="457200" y="474133"/>
            <a:ext cx="8215532" cy="523220"/>
          </a:xfrm>
          <a:prstGeom prst="rect">
            <a:avLst/>
          </a:prstGeom>
          <a:noFill/>
        </p:spPr>
        <p:txBody>
          <a:bodyPr wrap="square" rtlCol="0">
            <a:spAutoFit/>
          </a:bodyPr>
          <a:lstStyle/>
          <a:p>
            <a:pPr algn="ctr"/>
            <a:r>
              <a:rPr lang="en-IN" sz="2800" dirty="0">
                <a:solidFill>
                  <a:schemeClr val="bg1"/>
                </a:solidFill>
                <a:latin typeface="Montserrat ExtraBold" panose="020B0604020202020204" charset="0"/>
              </a:rPr>
              <a:t>USER CART PAGE</a:t>
            </a:r>
            <a:endParaRPr lang="en-US" sz="2800" dirty="0">
              <a:solidFill>
                <a:schemeClr val="bg1"/>
              </a:solidFill>
              <a:latin typeface="Montserrat ExtraBold" panose="020B060402020202020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1922" y="1253066"/>
            <a:ext cx="5423598" cy="3049285"/>
          </a:xfrm>
          <a:prstGeom prst="rect">
            <a:avLst/>
          </a:prstGeom>
        </p:spPr>
      </p:pic>
    </p:spTree>
    <p:extLst>
      <p:ext uri="{BB962C8B-B14F-4D97-AF65-F5344CB8AC3E}">
        <p14:creationId xmlns:p14="http://schemas.microsoft.com/office/powerpoint/2010/main" val="1506196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16</a:t>
            </a:fld>
            <a:endParaRPr/>
          </a:p>
        </p:txBody>
      </p:sp>
      <p:sp>
        <p:nvSpPr>
          <p:cNvPr id="7" name="TextBox 6"/>
          <p:cNvSpPr txBox="1"/>
          <p:nvPr/>
        </p:nvSpPr>
        <p:spPr>
          <a:xfrm>
            <a:off x="457200" y="474133"/>
            <a:ext cx="8215532" cy="523220"/>
          </a:xfrm>
          <a:prstGeom prst="rect">
            <a:avLst/>
          </a:prstGeom>
          <a:noFill/>
        </p:spPr>
        <p:txBody>
          <a:bodyPr wrap="square" rtlCol="0">
            <a:spAutoFit/>
          </a:bodyPr>
          <a:lstStyle/>
          <a:p>
            <a:pPr algn="ctr"/>
            <a:r>
              <a:rPr lang="en-IN" sz="2800" dirty="0">
                <a:solidFill>
                  <a:schemeClr val="bg1"/>
                </a:solidFill>
                <a:latin typeface="Montserrat ExtraBold" panose="020B0604020202020204" charset="0"/>
              </a:rPr>
              <a:t>USER PAYMENT GATEWAY PAGE</a:t>
            </a:r>
            <a:endParaRPr lang="en-US" sz="2800" dirty="0">
              <a:solidFill>
                <a:schemeClr val="bg1"/>
              </a:solidFill>
              <a:latin typeface="Montserrat ExtraBold" panose="020B060402020202020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5601" y="997353"/>
            <a:ext cx="6257444" cy="3520672"/>
          </a:xfrm>
          <a:prstGeom prst="rect">
            <a:avLst/>
          </a:prstGeom>
        </p:spPr>
      </p:pic>
    </p:spTree>
    <p:extLst>
      <p:ext uri="{BB962C8B-B14F-4D97-AF65-F5344CB8AC3E}">
        <p14:creationId xmlns:p14="http://schemas.microsoft.com/office/powerpoint/2010/main" val="13339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17</a:t>
            </a:fld>
            <a:endParaRPr/>
          </a:p>
        </p:txBody>
      </p:sp>
      <p:sp>
        <p:nvSpPr>
          <p:cNvPr id="7" name="TextBox 6"/>
          <p:cNvSpPr txBox="1"/>
          <p:nvPr/>
        </p:nvSpPr>
        <p:spPr>
          <a:xfrm>
            <a:off x="457200" y="474133"/>
            <a:ext cx="8215532" cy="523220"/>
          </a:xfrm>
          <a:prstGeom prst="rect">
            <a:avLst/>
          </a:prstGeom>
          <a:noFill/>
        </p:spPr>
        <p:txBody>
          <a:bodyPr wrap="square" rtlCol="0">
            <a:spAutoFit/>
          </a:bodyPr>
          <a:lstStyle/>
          <a:p>
            <a:pPr algn="ctr"/>
            <a:r>
              <a:rPr lang="en-IN" sz="2800" dirty="0">
                <a:solidFill>
                  <a:schemeClr val="bg1"/>
                </a:solidFill>
                <a:latin typeface="Montserrat ExtraBold" panose="020B0604020202020204" charset="0"/>
              </a:rPr>
              <a:t>USER ORDERS PAGE</a:t>
            </a:r>
            <a:endParaRPr lang="en-US" sz="2800" dirty="0">
              <a:solidFill>
                <a:schemeClr val="bg1"/>
              </a:solidFill>
              <a:latin typeface="Montserrat ExtraBold" panose="020B060402020202020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4268" y="1300480"/>
            <a:ext cx="5472852" cy="3072970"/>
          </a:xfrm>
          <a:prstGeom prst="rect">
            <a:avLst/>
          </a:prstGeom>
        </p:spPr>
      </p:pic>
    </p:spTree>
    <p:extLst>
      <p:ext uri="{BB962C8B-B14F-4D97-AF65-F5344CB8AC3E}">
        <p14:creationId xmlns:p14="http://schemas.microsoft.com/office/powerpoint/2010/main" val="1324237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18</a:t>
            </a:fld>
            <a:endParaRPr/>
          </a:p>
        </p:txBody>
      </p:sp>
      <p:sp>
        <p:nvSpPr>
          <p:cNvPr id="7" name="TextBox 6"/>
          <p:cNvSpPr txBox="1"/>
          <p:nvPr/>
        </p:nvSpPr>
        <p:spPr>
          <a:xfrm>
            <a:off x="457200" y="474133"/>
            <a:ext cx="8215532" cy="523220"/>
          </a:xfrm>
          <a:prstGeom prst="rect">
            <a:avLst/>
          </a:prstGeom>
          <a:noFill/>
        </p:spPr>
        <p:txBody>
          <a:bodyPr wrap="square" rtlCol="0">
            <a:spAutoFit/>
          </a:bodyPr>
          <a:lstStyle/>
          <a:p>
            <a:pPr algn="ctr"/>
            <a:r>
              <a:rPr lang="en-IN" sz="2800" dirty="0">
                <a:solidFill>
                  <a:schemeClr val="bg1"/>
                </a:solidFill>
                <a:latin typeface="Montserrat ExtraBold" panose="020B0604020202020204" charset="0"/>
              </a:rPr>
              <a:t>USER ADD PRODUCT PAGE</a:t>
            </a:r>
            <a:endParaRPr lang="en-US" sz="2800" dirty="0">
              <a:solidFill>
                <a:schemeClr val="bg1"/>
              </a:solidFill>
              <a:latin typeface="Montserrat ExtraBold" panose="020B060402020202020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0108" y="1181589"/>
            <a:ext cx="5604672" cy="3146987"/>
          </a:xfrm>
          <a:prstGeom prst="rect">
            <a:avLst/>
          </a:prstGeom>
        </p:spPr>
      </p:pic>
    </p:spTree>
    <p:extLst>
      <p:ext uri="{BB962C8B-B14F-4D97-AF65-F5344CB8AC3E}">
        <p14:creationId xmlns:p14="http://schemas.microsoft.com/office/powerpoint/2010/main" val="39043369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19</a:t>
            </a:fld>
            <a:endParaRPr/>
          </a:p>
        </p:txBody>
      </p:sp>
      <p:sp>
        <p:nvSpPr>
          <p:cNvPr id="7" name="TextBox 6"/>
          <p:cNvSpPr txBox="1"/>
          <p:nvPr/>
        </p:nvSpPr>
        <p:spPr>
          <a:xfrm>
            <a:off x="457200" y="474133"/>
            <a:ext cx="8215532" cy="523220"/>
          </a:xfrm>
          <a:prstGeom prst="rect">
            <a:avLst/>
          </a:prstGeom>
          <a:noFill/>
        </p:spPr>
        <p:txBody>
          <a:bodyPr wrap="square" rtlCol="0">
            <a:spAutoFit/>
          </a:bodyPr>
          <a:lstStyle/>
          <a:p>
            <a:pPr algn="ctr"/>
            <a:r>
              <a:rPr lang="en-IN" sz="2800" dirty="0">
                <a:solidFill>
                  <a:schemeClr val="bg1"/>
                </a:solidFill>
                <a:latin typeface="Montserrat ExtraBold" panose="020B0604020202020204" charset="0"/>
              </a:rPr>
              <a:t>USER ADMIN PRODUCT PAGE</a:t>
            </a:r>
            <a:endParaRPr lang="en-US" sz="2800" dirty="0">
              <a:solidFill>
                <a:schemeClr val="bg1"/>
              </a:solidFill>
              <a:latin typeface="Montserrat ExtraBold" panose="020B060402020202020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8827" y="1138822"/>
            <a:ext cx="5841313" cy="3293552"/>
          </a:xfrm>
          <a:prstGeom prst="rect">
            <a:avLst/>
          </a:prstGeom>
        </p:spPr>
      </p:pic>
    </p:spTree>
    <p:extLst>
      <p:ext uri="{BB962C8B-B14F-4D97-AF65-F5344CB8AC3E}">
        <p14:creationId xmlns:p14="http://schemas.microsoft.com/office/powerpoint/2010/main" val="1968942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39000">
              <a:srgbClr val="46E180">
                <a:lumMod val="80000"/>
              </a:srgbClr>
            </a:gs>
            <a:gs pos="100000">
              <a:srgbClr val="B8DF32"/>
            </a:gs>
          </a:gsLst>
          <a:lin ang="5400000" scaled="0"/>
          <a:tileRect/>
        </a:gradFill>
        <a:effectLst/>
      </p:bgPr>
    </p:bg>
    <p:spTree>
      <p:nvGrpSpPr>
        <p:cNvPr id="1" name="Shape 75"/>
        <p:cNvGrpSpPr/>
        <p:nvPr/>
      </p:nvGrpSpPr>
      <p:grpSpPr>
        <a:xfrm>
          <a:off x="0" y="0"/>
          <a:ext cx="0" cy="0"/>
          <a:chOff x="0" y="0"/>
          <a:chExt cx="0" cy="0"/>
        </a:xfrm>
      </p:grpSpPr>
      <p:sp>
        <p:nvSpPr>
          <p:cNvPr id="79" name="Google Shape;79;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3" name="TextBox 2"/>
          <p:cNvSpPr txBox="1"/>
          <p:nvPr/>
        </p:nvSpPr>
        <p:spPr>
          <a:xfrm>
            <a:off x="2973624" y="513100"/>
            <a:ext cx="3196752" cy="523220"/>
          </a:xfrm>
          <a:prstGeom prst="rect">
            <a:avLst/>
          </a:prstGeom>
          <a:noFill/>
        </p:spPr>
        <p:txBody>
          <a:bodyPr wrap="square" rtlCol="0">
            <a:spAutoFit/>
          </a:bodyPr>
          <a:lstStyle/>
          <a:p>
            <a:pPr algn="ctr"/>
            <a:r>
              <a:rPr lang="en-IN" sz="2800" dirty="0">
                <a:solidFill>
                  <a:schemeClr val="bg1"/>
                </a:solidFill>
                <a:latin typeface="Montserrat ExtraBold" panose="020B0604020202020204" charset="0"/>
              </a:rPr>
              <a:t>E-COMMERCE</a:t>
            </a:r>
            <a:endParaRPr lang="en-US" sz="2400" dirty="0">
              <a:solidFill>
                <a:schemeClr val="bg1"/>
              </a:solidFill>
              <a:latin typeface="Montserrat ExtraBold" panose="020B0604020202020204" charset="0"/>
            </a:endParaRPr>
          </a:p>
        </p:txBody>
      </p:sp>
      <p:sp>
        <p:nvSpPr>
          <p:cNvPr id="5" name="TextBox 4"/>
          <p:cNvSpPr txBox="1"/>
          <p:nvPr/>
        </p:nvSpPr>
        <p:spPr>
          <a:xfrm>
            <a:off x="677333" y="1036320"/>
            <a:ext cx="7931574" cy="1815882"/>
          </a:xfrm>
          <a:prstGeom prst="rect">
            <a:avLst/>
          </a:prstGeom>
          <a:noFill/>
        </p:spPr>
        <p:txBody>
          <a:bodyPr wrap="square" rtlCol="0">
            <a:spAutoFit/>
          </a:bodyPr>
          <a:lstStyle/>
          <a:p>
            <a:pPr>
              <a:buClr>
                <a:schemeClr val="bg1"/>
              </a:buClr>
              <a:buFont typeface="Wingdings" panose="05000000000000000000" pitchFamily="2" charset="2"/>
              <a:buChar char="Ø"/>
            </a:pPr>
            <a:r>
              <a:rPr lang="en-US" dirty="0">
                <a:solidFill>
                  <a:schemeClr val="bg1"/>
                </a:solidFill>
                <a:latin typeface="Montserrat Light" panose="020B0604020202020204" charset="0"/>
              </a:rPr>
              <a:t>E-commerce (electronic commerce) is the activity of electronically buying or selling of products on online services or over the Internet. E-commerce draws on technologies such as mobile commerce, electronic funds transfer, supply chain management, Internet marketing, online transaction processing, electronic data interchange (EDI), inventory management systems, and automated data collection systems.</a:t>
            </a:r>
          </a:p>
          <a:p>
            <a:pPr>
              <a:buClr>
                <a:schemeClr val="bg1"/>
              </a:buClr>
              <a:buFont typeface="Wingdings" panose="05000000000000000000" pitchFamily="2" charset="2"/>
              <a:buChar char="Ø"/>
            </a:pPr>
            <a:r>
              <a:rPr lang="en-US" dirty="0">
                <a:solidFill>
                  <a:schemeClr val="bg1"/>
                </a:solidFill>
                <a:latin typeface="Montserrat Light" panose="020B0604020202020204" charset="0"/>
              </a:rPr>
              <a:t>E-commerce is in turn driven by the technological advances of the semiconductor industry, and is the largest sector of the electronics industry.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136"/>
        <p:cNvGrpSpPr/>
        <p:nvPr/>
      </p:nvGrpSpPr>
      <p:grpSpPr>
        <a:xfrm>
          <a:off x="0" y="0"/>
          <a:ext cx="0" cy="0"/>
          <a:chOff x="0" y="0"/>
          <a:chExt cx="0" cy="0"/>
        </a:xfrm>
      </p:grpSpPr>
      <p:sp>
        <p:nvSpPr>
          <p:cNvPr id="1138" name="Google Shape;1138;p51"/>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4400" b="1" dirty="0">
                <a:solidFill>
                  <a:schemeClr val="bg1"/>
                </a:solidFill>
                <a:latin typeface="Montserrat ExtraBold" panose="020B0604020202020204" charset="0"/>
                <a:ea typeface="Montserrat"/>
                <a:cs typeface="Montserrat"/>
                <a:sym typeface="Montserrat"/>
              </a:rPr>
              <a:t>THANK YOU</a:t>
            </a:r>
            <a:endParaRPr sz="4400" b="1" dirty="0">
              <a:solidFill>
                <a:schemeClr val="bg1"/>
              </a:solidFill>
              <a:latin typeface="Montserrat ExtraBold" panose="020B0604020202020204" charset="0"/>
              <a:ea typeface="Montserrat"/>
              <a:cs typeface="Montserrat"/>
              <a:sym typeface="Montserrat"/>
            </a:endParaRPr>
          </a:p>
        </p:txBody>
      </p:sp>
      <p:sp>
        <p:nvSpPr>
          <p:cNvPr id="1152" name="Google Shape;1152;p5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4050E5"/>
            </a:gs>
            <a:gs pos="100000">
              <a:srgbClr val="C833FF"/>
            </a:gs>
          </a:gsLst>
          <a:lin ang="5400700" scaled="0"/>
        </a:gradFill>
        <a:effectLst/>
      </p:bgPr>
    </p:bg>
    <p:spTree>
      <p:nvGrpSpPr>
        <p:cNvPr id="1" name="Shape 288"/>
        <p:cNvGrpSpPr/>
        <p:nvPr/>
      </p:nvGrpSpPr>
      <p:grpSpPr>
        <a:xfrm>
          <a:off x="0" y="0"/>
          <a:ext cx="0" cy="0"/>
          <a:chOff x="0" y="0"/>
          <a:chExt cx="0" cy="0"/>
        </a:xfrm>
      </p:grpSpPr>
      <p:sp>
        <p:nvSpPr>
          <p:cNvPr id="289" name="Google Shape;289;p3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sp>
        <p:nvSpPr>
          <p:cNvPr id="10" name="TextBox 9"/>
          <p:cNvSpPr txBox="1"/>
          <p:nvPr/>
        </p:nvSpPr>
        <p:spPr>
          <a:xfrm>
            <a:off x="2097388" y="513100"/>
            <a:ext cx="4949223" cy="523220"/>
          </a:xfrm>
          <a:prstGeom prst="rect">
            <a:avLst/>
          </a:prstGeom>
          <a:noFill/>
        </p:spPr>
        <p:txBody>
          <a:bodyPr wrap="square" rtlCol="0">
            <a:spAutoFit/>
          </a:bodyPr>
          <a:lstStyle/>
          <a:p>
            <a:pPr algn="ctr"/>
            <a:r>
              <a:rPr lang="en-IN" sz="2800" dirty="0">
                <a:solidFill>
                  <a:schemeClr val="bg1"/>
                </a:solidFill>
                <a:latin typeface="Montserrat ExtraBold" panose="020B0604020202020204" charset="0"/>
              </a:rPr>
              <a:t>LEARNING OBJECTIVES:</a:t>
            </a:r>
            <a:endParaRPr lang="en-US" sz="2400" dirty="0">
              <a:solidFill>
                <a:schemeClr val="bg1"/>
              </a:solidFill>
              <a:latin typeface="Montserrat ExtraBold" panose="020B0604020202020204" charset="0"/>
            </a:endParaRPr>
          </a:p>
        </p:txBody>
      </p:sp>
      <p:sp>
        <p:nvSpPr>
          <p:cNvPr id="11" name="TextBox 10"/>
          <p:cNvSpPr txBox="1"/>
          <p:nvPr/>
        </p:nvSpPr>
        <p:spPr>
          <a:xfrm>
            <a:off x="677333" y="1036320"/>
            <a:ext cx="7931574" cy="1384995"/>
          </a:xfrm>
          <a:prstGeom prst="rect">
            <a:avLst/>
          </a:prstGeom>
          <a:noFill/>
        </p:spPr>
        <p:txBody>
          <a:bodyPr wrap="square" rtlCol="0">
            <a:spAutoFit/>
          </a:bodyPr>
          <a:lstStyle/>
          <a:p>
            <a:pPr>
              <a:buClr>
                <a:schemeClr val="bg1"/>
              </a:buClr>
              <a:buFont typeface="Wingdings" panose="05000000000000000000" pitchFamily="2" charset="2"/>
              <a:buChar char="Ø"/>
            </a:pPr>
            <a:r>
              <a:rPr lang="en-US" dirty="0">
                <a:solidFill>
                  <a:schemeClr val="bg1"/>
                </a:solidFill>
                <a:latin typeface="Montserrat Light" panose="020B0604020202020204" charset="0"/>
              </a:rPr>
              <a:t>Explain the process that should be followed in building an e-commerce Web site</a:t>
            </a:r>
          </a:p>
          <a:p>
            <a:pPr>
              <a:buClr>
                <a:schemeClr val="bg1"/>
              </a:buClr>
              <a:buFont typeface="Wingdings" panose="05000000000000000000" pitchFamily="2" charset="2"/>
              <a:buChar char="Ø"/>
            </a:pPr>
            <a:r>
              <a:rPr lang="en-US" dirty="0">
                <a:solidFill>
                  <a:schemeClr val="bg1"/>
                </a:solidFill>
                <a:latin typeface="Montserrat Light" panose="020B0604020202020204" charset="0"/>
              </a:rPr>
              <a:t>Describe the major issues surrounding the decision to outsource development and/or hosting</a:t>
            </a:r>
          </a:p>
          <a:p>
            <a:pPr>
              <a:buClr>
                <a:schemeClr val="bg1"/>
              </a:buClr>
              <a:buFont typeface="Wingdings" panose="05000000000000000000" pitchFamily="2" charset="2"/>
              <a:buChar char="Ø"/>
            </a:pPr>
            <a:r>
              <a:rPr lang="en-US" dirty="0">
                <a:solidFill>
                  <a:schemeClr val="bg1"/>
                </a:solidFill>
                <a:latin typeface="Montserrat Light" panose="020B0604020202020204" charset="0"/>
              </a:rPr>
              <a:t>Identify and understand the major considerations involved in choosing server and e-commerce merchant server software</a:t>
            </a:r>
          </a:p>
          <a:p>
            <a:pPr>
              <a:buClr>
                <a:schemeClr val="bg1"/>
              </a:buClr>
              <a:buFont typeface="Wingdings" panose="05000000000000000000" pitchFamily="2" charset="2"/>
              <a:buChar char="Ø"/>
            </a:pPr>
            <a:r>
              <a:rPr lang="en-US" dirty="0">
                <a:solidFill>
                  <a:schemeClr val="bg1"/>
                </a:solidFill>
                <a:latin typeface="Montserrat Light" panose="020B0604020202020204" charset="0"/>
              </a:rPr>
              <a:t>Identify additional tools that can improve Web site performance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4" name="TextBox 3"/>
          <p:cNvSpPr txBox="1"/>
          <p:nvPr/>
        </p:nvSpPr>
        <p:spPr>
          <a:xfrm>
            <a:off x="1561514" y="513100"/>
            <a:ext cx="6020971" cy="1384995"/>
          </a:xfrm>
          <a:prstGeom prst="rect">
            <a:avLst/>
          </a:prstGeom>
          <a:noFill/>
        </p:spPr>
        <p:txBody>
          <a:bodyPr wrap="square" rtlCol="0">
            <a:spAutoFit/>
          </a:bodyPr>
          <a:lstStyle/>
          <a:p>
            <a:pPr algn="ctr"/>
            <a:r>
              <a:rPr lang="en-US" sz="2800" dirty="0">
                <a:solidFill>
                  <a:schemeClr val="bg1"/>
                </a:solidFill>
                <a:latin typeface="Montserrat ExtraBold" panose="020B0604020202020204" charset="0"/>
              </a:rPr>
              <a:t>BUILDING AN E-COMMERCE SITE: A SYSTEMATIC APPROACH</a:t>
            </a:r>
          </a:p>
        </p:txBody>
      </p:sp>
      <p:sp>
        <p:nvSpPr>
          <p:cNvPr id="5" name="TextBox 4"/>
          <p:cNvSpPr txBox="1"/>
          <p:nvPr/>
        </p:nvSpPr>
        <p:spPr>
          <a:xfrm>
            <a:off x="731520" y="1986974"/>
            <a:ext cx="7931574" cy="1169551"/>
          </a:xfrm>
          <a:prstGeom prst="rect">
            <a:avLst/>
          </a:prstGeom>
          <a:noFill/>
        </p:spPr>
        <p:txBody>
          <a:bodyPr wrap="square" rtlCol="0">
            <a:spAutoFit/>
          </a:bodyPr>
          <a:lstStyle/>
          <a:p>
            <a:pPr>
              <a:buClr>
                <a:schemeClr val="bg1"/>
              </a:buClr>
              <a:buFont typeface="Wingdings" panose="05000000000000000000" pitchFamily="2" charset="2"/>
              <a:buChar char="Ø"/>
            </a:pPr>
            <a:r>
              <a:rPr lang="en-US" dirty="0">
                <a:solidFill>
                  <a:schemeClr val="bg1"/>
                </a:solidFill>
                <a:latin typeface="Montserrat Light" panose="020B0604020202020204" charset="0"/>
                <a:cs typeface="Arial" panose="020B0604020202020204" pitchFamily="34" charset="0"/>
              </a:rPr>
              <a:t>Two most important management challenges in building a successful e-commerce site are:</a:t>
            </a:r>
          </a:p>
          <a:p>
            <a:pPr marL="342900" lvl="1" indent="-342900">
              <a:buClr>
                <a:schemeClr val="bg1"/>
              </a:buClr>
              <a:buFont typeface="+mj-lt"/>
              <a:buAutoNum type="arabicPeriod"/>
            </a:pPr>
            <a:r>
              <a:rPr lang="en-US" dirty="0">
                <a:solidFill>
                  <a:schemeClr val="bg1"/>
                </a:solidFill>
                <a:latin typeface="Montserrat Light" panose="020B0604020202020204" charset="0"/>
                <a:cs typeface="Arial" panose="020B0604020202020204" pitchFamily="34" charset="0"/>
              </a:rPr>
              <a:t>Developing a clear understanding of business objectives</a:t>
            </a:r>
          </a:p>
          <a:p>
            <a:pPr marL="342900" lvl="1" indent="-342900">
              <a:buClr>
                <a:schemeClr val="bg1"/>
              </a:buClr>
              <a:buFont typeface="+mj-lt"/>
              <a:buAutoNum type="arabicPeriod"/>
            </a:pPr>
            <a:r>
              <a:rPr lang="en-US" dirty="0">
                <a:solidFill>
                  <a:schemeClr val="bg1"/>
                </a:solidFill>
                <a:latin typeface="Montserrat Light" panose="020B0604020202020204" charset="0"/>
                <a:cs typeface="Arial" panose="020B0604020202020204" pitchFamily="34" charset="0"/>
              </a:rPr>
              <a:t>Knowing how to choose the right technology to achieve those objectives</a:t>
            </a:r>
          </a:p>
          <a:p>
            <a:pPr>
              <a:buFont typeface="Wingdings" panose="05000000000000000000" pitchFamily="2" charset="2"/>
              <a:buChar char="Ø"/>
            </a:pPr>
            <a:endParaRPr lang="en-US" dirty="0">
              <a:solidFill>
                <a:schemeClr val="bg1"/>
              </a:solidFill>
              <a:latin typeface="Montserrat Light" panose="020B0604020202020204" charset="0"/>
              <a:cs typeface="Arial" panose="020B0604020202020204" pitchFamily="34" charset="0"/>
            </a:endParaRPr>
          </a:p>
        </p:txBody>
      </p:sp>
    </p:spTree>
    <p:extLst>
      <p:ext uri="{BB962C8B-B14F-4D97-AF65-F5344CB8AC3E}">
        <p14:creationId xmlns:p14="http://schemas.microsoft.com/office/powerpoint/2010/main" val="2728161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4050E5"/>
            </a:gs>
            <a:gs pos="100000">
              <a:srgbClr val="C833FF"/>
            </a:gs>
          </a:gsLst>
          <a:lin ang="5400700" scaled="0"/>
        </a:gradFill>
        <a:effectLst/>
      </p:bgPr>
    </p:bg>
    <p:spTree>
      <p:nvGrpSpPr>
        <p:cNvPr id="1" name="Shape 288"/>
        <p:cNvGrpSpPr/>
        <p:nvPr/>
      </p:nvGrpSpPr>
      <p:grpSpPr>
        <a:xfrm>
          <a:off x="0" y="0"/>
          <a:ext cx="0" cy="0"/>
          <a:chOff x="0" y="0"/>
          <a:chExt cx="0" cy="0"/>
        </a:xfrm>
      </p:grpSpPr>
      <p:sp>
        <p:nvSpPr>
          <p:cNvPr id="289" name="Google Shape;289;p3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10" name="TextBox 9"/>
          <p:cNvSpPr txBox="1"/>
          <p:nvPr/>
        </p:nvSpPr>
        <p:spPr>
          <a:xfrm>
            <a:off x="1110828" y="513100"/>
            <a:ext cx="7498079" cy="523220"/>
          </a:xfrm>
          <a:prstGeom prst="rect">
            <a:avLst/>
          </a:prstGeom>
          <a:noFill/>
        </p:spPr>
        <p:txBody>
          <a:bodyPr wrap="square" rtlCol="0">
            <a:spAutoFit/>
          </a:bodyPr>
          <a:lstStyle/>
          <a:p>
            <a:pPr algn="ctr"/>
            <a:r>
              <a:rPr lang="en-US" sz="2800" dirty="0">
                <a:solidFill>
                  <a:schemeClr val="bg1"/>
                </a:solidFill>
                <a:latin typeface="Montserrat ExtraBold" panose="020B0604020202020204" charset="0"/>
              </a:rPr>
              <a:t>PIECES OF THE SITE-BUILDING PUZZLE</a:t>
            </a:r>
          </a:p>
        </p:txBody>
      </p:sp>
      <p:sp>
        <p:nvSpPr>
          <p:cNvPr id="11" name="TextBox 10"/>
          <p:cNvSpPr txBox="1"/>
          <p:nvPr/>
        </p:nvSpPr>
        <p:spPr>
          <a:xfrm>
            <a:off x="677333" y="1137920"/>
            <a:ext cx="7931574" cy="2246769"/>
          </a:xfrm>
          <a:prstGeom prst="rect">
            <a:avLst/>
          </a:prstGeom>
          <a:noFill/>
        </p:spPr>
        <p:txBody>
          <a:bodyPr wrap="square" rtlCol="0">
            <a:spAutoFit/>
          </a:bodyPr>
          <a:lstStyle/>
          <a:p>
            <a:pPr marL="285750" indent="-285750">
              <a:buClr>
                <a:schemeClr val="bg1"/>
              </a:buClr>
              <a:buFont typeface="Wingdings" panose="05000000000000000000" pitchFamily="2" charset="2"/>
              <a:buChar char="Ø"/>
            </a:pPr>
            <a:r>
              <a:rPr lang="en-US" dirty="0">
                <a:solidFill>
                  <a:schemeClr val="bg1"/>
                </a:solidFill>
                <a:latin typeface="Montserrat Light" panose="020B0604020202020204" charset="0"/>
              </a:rPr>
              <a:t>Main areas where you will need to make decisions in building a site include:</a:t>
            </a:r>
          </a:p>
          <a:p>
            <a:pPr marL="285750" indent="-285750">
              <a:buClr>
                <a:schemeClr val="bg1"/>
              </a:buClr>
              <a:buFont typeface="Wingdings" panose="05000000000000000000" pitchFamily="2" charset="2"/>
              <a:buChar char="Ø"/>
            </a:pPr>
            <a:r>
              <a:rPr lang="en-US" dirty="0">
                <a:solidFill>
                  <a:schemeClr val="bg1"/>
                </a:solidFill>
                <a:latin typeface="Montserrat Light" panose="020B0604020202020204" charset="0"/>
              </a:rPr>
              <a:t>Human resources and organizational capabilities—creating a team that has the skill set to build and manage a successful site</a:t>
            </a:r>
          </a:p>
          <a:p>
            <a:pPr marL="285750" indent="-285750">
              <a:buClr>
                <a:schemeClr val="bg1"/>
              </a:buClr>
              <a:buFont typeface="Wingdings" panose="05000000000000000000" pitchFamily="2" charset="2"/>
              <a:buChar char="Ø"/>
            </a:pPr>
            <a:r>
              <a:rPr lang="en-US" dirty="0">
                <a:solidFill>
                  <a:schemeClr val="bg1"/>
                </a:solidFill>
                <a:latin typeface="Montserrat Light" panose="020B0604020202020204" charset="0"/>
              </a:rPr>
              <a:t>Hardware</a:t>
            </a:r>
          </a:p>
          <a:p>
            <a:pPr marL="285750" indent="-285750">
              <a:buClr>
                <a:schemeClr val="bg1"/>
              </a:buClr>
              <a:buFont typeface="Wingdings" panose="05000000000000000000" pitchFamily="2" charset="2"/>
              <a:buChar char="Ø"/>
            </a:pPr>
            <a:r>
              <a:rPr lang="en-US" dirty="0">
                <a:solidFill>
                  <a:schemeClr val="bg1"/>
                </a:solidFill>
                <a:latin typeface="Montserrat Light" panose="020B0604020202020204" charset="0"/>
              </a:rPr>
              <a:t>Software</a:t>
            </a:r>
          </a:p>
          <a:p>
            <a:pPr marL="285750" indent="-285750">
              <a:buClr>
                <a:schemeClr val="bg1"/>
              </a:buClr>
              <a:buFont typeface="Wingdings" panose="05000000000000000000" pitchFamily="2" charset="2"/>
              <a:buChar char="Ø"/>
            </a:pPr>
            <a:r>
              <a:rPr lang="en-US" dirty="0">
                <a:solidFill>
                  <a:schemeClr val="bg1"/>
                </a:solidFill>
                <a:latin typeface="Montserrat Light" panose="020B0604020202020204" charset="0"/>
              </a:rPr>
              <a:t>Telecommunications</a:t>
            </a:r>
          </a:p>
          <a:p>
            <a:pPr marL="285750" indent="-285750">
              <a:buClr>
                <a:schemeClr val="bg1"/>
              </a:buClr>
              <a:buFont typeface="Wingdings" panose="05000000000000000000" pitchFamily="2" charset="2"/>
              <a:buChar char="Ø"/>
            </a:pPr>
            <a:r>
              <a:rPr lang="en-US" dirty="0">
                <a:solidFill>
                  <a:schemeClr val="bg1"/>
                </a:solidFill>
                <a:latin typeface="Montserrat Light" panose="020B0604020202020204" charset="0"/>
              </a:rPr>
              <a:t>Site design</a:t>
            </a:r>
          </a:p>
          <a:p>
            <a:endParaRPr lang="en-GB" dirty="0">
              <a:solidFill>
                <a:schemeClr val="bg1"/>
              </a:solidFill>
              <a:latin typeface="Montserrat Light" panose="020B0604020202020204" charset="0"/>
            </a:endParaRPr>
          </a:p>
          <a:p>
            <a:endParaRPr lang="en-IN" dirty="0">
              <a:solidFill>
                <a:schemeClr val="bg1"/>
              </a:solidFill>
              <a:latin typeface="Montserrat Light" panose="020B0604020202020204" charset="0"/>
            </a:endParaRPr>
          </a:p>
          <a:p>
            <a:endParaRPr lang="en-US" dirty="0">
              <a:solidFill>
                <a:schemeClr val="bg1"/>
              </a:solidFill>
              <a:latin typeface="Montserrat Light" panose="020B0604020202020204" charset="0"/>
            </a:endParaRPr>
          </a:p>
        </p:txBody>
      </p:sp>
      <p:pic>
        <p:nvPicPr>
          <p:cNvPr id="5" name="Picture 4" descr="04_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4018280" y="2167467"/>
            <a:ext cx="3295831" cy="148844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245785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8790B9"/>
            </a:gs>
            <a:gs pos="100000">
              <a:srgbClr val="D4ECFF"/>
            </a:gs>
          </a:gsLst>
          <a:lin ang="5400700" scaled="0"/>
        </a:gradFill>
        <a:effectLst/>
      </p:bgPr>
    </p:bg>
    <p:spTree>
      <p:nvGrpSpPr>
        <p:cNvPr id="1" name="Shape 411"/>
        <p:cNvGrpSpPr/>
        <p:nvPr/>
      </p:nvGrpSpPr>
      <p:grpSpPr>
        <a:xfrm>
          <a:off x="0" y="0"/>
          <a:ext cx="0" cy="0"/>
          <a:chOff x="0" y="0"/>
          <a:chExt cx="0" cy="0"/>
        </a:xfrm>
      </p:grpSpPr>
      <p:sp>
        <p:nvSpPr>
          <p:cNvPr id="412" name="Google Shape;412;p4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17" name="TextBox 16"/>
          <p:cNvSpPr txBox="1"/>
          <p:nvPr/>
        </p:nvSpPr>
        <p:spPr>
          <a:xfrm>
            <a:off x="863600" y="526647"/>
            <a:ext cx="7416799" cy="954107"/>
          </a:xfrm>
          <a:prstGeom prst="rect">
            <a:avLst/>
          </a:prstGeom>
          <a:noFill/>
        </p:spPr>
        <p:txBody>
          <a:bodyPr wrap="square" rtlCol="0">
            <a:spAutoFit/>
          </a:bodyPr>
          <a:lstStyle/>
          <a:p>
            <a:pPr algn="ctr"/>
            <a:r>
              <a:rPr lang="en-US" sz="2800" dirty="0">
                <a:solidFill>
                  <a:schemeClr val="bg1"/>
                </a:solidFill>
                <a:latin typeface="Montserrat ExtraBold" panose="020B0604020202020204" charset="0"/>
              </a:rPr>
              <a:t>THE SYSTEMS DEVELOPMENT LIFE CYCLE</a:t>
            </a:r>
          </a:p>
        </p:txBody>
      </p:sp>
      <p:sp>
        <p:nvSpPr>
          <p:cNvPr id="18" name="TextBox 17"/>
          <p:cNvSpPr txBox="1"/>
          <p:nvPr/>
        </p:nvSpPr>
        <p:spPr>
          <a:xfrm>
            <a:off x="677333" y="1327572"/>
            <a:ext cx="7931574" cy="1815882"/>
          </a:xfrm>
          <a:prstGeom prst="rect">
            <a:avLst/>
          </a:prstGeom>
          <a:noFill/>
        </p:spPr>
        <p:txBody>
          <a:bodyPr wrap="square" rtlCol="0">
            <a:spAutoFit/>
          </a:bodyPr>
          <a:lstStyle/>
          <a:p>
            <a:pPr>
              <a:buClr>
                <a:schemeClr val="bg1"/>
              </a:buClr>
              <a:buFont typeface="Wingdings" panose="05000000000000000000" pitchFamily="2" charset="2"/>
              <a:buChar char="Ø"/>
            </a:pPr>
            <a:r>
              <a:rPr lang="en-US" dirty="0">
                <a:solidFill>
                  <a:schemeClr val="bg1"/>
                </a:solidFill>
                <a:latin typeface="Montserrat Light" panose="020B0604020202020204" charset="0"/>
                <a:cs typeface="Arial" panose="020B0604020202020204" pitchFamily="34" charset="0"/>
              </a:rPr>
              <a:t>Systems Development Life Cycle (SDLC) is a methodology for understanding the business objectives of a system and designing an appropriate solution</a:t>
            </a:r>
          </a:p>
          <a:p>
            <a:pPr>
              <a:buClr>
                <a:schemeClr val="bg1"/>
              </a:buClr>
              <a:buFont typeface="Wingdings" panose="05000000000000000000" pitchFamily="2" charset="2"/>
              <a:buChar char="Ø"/>
            </a:pPr>
            <a:r>
              <a:rPr lang="en-US" dirty="0">
                <a:solidFill>
                  <a:schemeClr val="bg1"/>
                </a:solidFill>
                <a:latin typeface="Montserrat Light" panose="020B0604020202020204" charset="0"/>
                <a:cs typeface="Arial" panose="020B0604020202020204" pitchFamily="34" charset="0"/>
              </a:rPr>
              <a:t>Five major steps in the SDLC are:</a:t>
            </a:r>
          </a:p>
          <a:p>
            <a:pPr marL="342900" indent="-342900">
              <a:buClr>
                <a:schemeClr val="bg1"/>
              </a:buClr>
              <a:buFont typeface="+mj-lt"/>
              <a:buAutoNum type="arabicPeriod"/>
            </a:pPr>
            <a:r>
              <a:rPr lang="en-US" dirty="0">
                <a:solidFill>
                  <a:schemeClr val="bg1"/>
                </a:solidFill>
                <a:latin typeface="Montserrat Light" panose="020B0604020202020204" charset="0"/>
                <a:cs typeface="Arial" panose="020B0604020202020204" pitchFamily="34" charset="0"/>
              </a:rPr>
              <a:t>Systems analysis/planning</a:t>
            </a:r>
          </a:p>
          <a:p>
            <a:pPr marL="342900" indent="-342900">
              <a:buClr>
                <a:schemeClr val="bg1"/>
              </a:buClr>
              <a:buFont typeface="+mj-lt"/>
              <a:buAutoNum type="arabicPeriod"/>
            </a:pPr>
            <a:r>
              <a:rPr lang="en-US" dirty="0">
                <a:solidFill>
                  <a:schemeClr val="bg1"/>
                </a:solidFill>
                <a:latin typeface="Montserrat Light" panose="020B0604020202020204" charset="0"/>
                <a:cs typeface="Arial" panose="020B0604020202020204" pitchFamily="34" charset="0"/>
              </a:rPr>
              <a:t>Systems design</a:t>
            </a:r>
          </a:p>
          <a:p>
            <a:pPr marL="342900" indent="-342900">
              <a:buClr>
                <a:schemeClr val="bg1"/>
              </a:buClr>
              <a:buFont typeface="+mj-lt"/>
              <a:buAutoNum type="arabicPeriod"/>
            </a:pPr>
            <a:r>
              <a:rPr lang="en-US" dirty="0">
                <a:solidFill>
                  <a:schemeClr val="bg1"/>
                </a:solidFill>
                <a:latin typeface="Montserrat Light" panose="020B0604020202020204" charset="0"/>
                <a:cs typeface="Arial" panose="020B0604020202020204" pitchFamily="34" charset="0"/>
              </a:rPr>
              <a:t>Building the system</a:t>
            </a:r>
          </a:p>
          <a:p>
            <a:pPr marL="342900" indent="-342900">
              <a:buClr>
                <a:schemeClr val="bg1"/>
              </a:buClr>
              <a:buFont typeface="+mj-lt"/>
              <a:buAutoNum type="arabicPeriod"/>
            </a:pPr>
            <a:r>
              <a:rPr lang="en-US" dirty="0">
                <a:solidFill>
                  <a:schemeClr val="bg1"/>
                </a:solidFill>
                <a:latin typeface="Montserrat Light" panose="020B0604020202020204" charset="0"/>
                <a:cs typeface="Arial" panose="020B0604020202020204" pitchFamily="34" charset="0"/>
              </a:rPr>
              <a:t>Testing</a:t>
            </a:r>
          </a:p>
          <a:p>
            <a:pPr marL="342900" indent="-342900">
              <a:buClr>
                <a:schemeClr val="bg1"/>
              </a:buClr>
              <a:buFont typeface="+mj-lt"/>
              <a:buAutoNum type="arabicPeriod"/>
            </a:pPr>
            <a:r>
              <a:rPr lang="en-US" dirty="0">
                <a:solidFill>
                  <a:schemeClr val="bg1"/>
                </a:solidFill>
                <a:latin typeface="Montserrat Light" panose="020B0604020202020204" charset="0"/>
                <a:cs typeface="Arial" panose="020B0604020202020204" pitchFamily="34" charset="0"/>
              </a:rPr>
              <a:t>Implementation</a:t>
            </a:r>
          </a:p>
        </p:txBody>
      </p:sp>
    </p:spTree>
    <p:extLst>
      <p:ext uri="{BB962C8B-B14F-4D97-AF65-F5344CB8AC3E}">
        <p14:creationId xmlns:p14="http://schemas.microsoft.com/office/powerpoint/2010/main" val="2385740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F8700"/>
            </a:gs>
            <a:gs pos="100000">
              <a:srgbClr val="FFD900"/>
            </a:gs>
          </a:gsLst>
          <a:lin ang="5400700" scaled="0"/>
        </a:gradFill>
        <a:effectLst/>
      </p:bgPr>
    </p:bg>
    <p:spTree>
      <p:nvGrpSpPr>
        <p:cNvPr id="1" name="Shape 300"/>
        <p:cNvGrpSpPr/>
        <p:nvPr/>
      </p:nvGrpSpPr>
      <p:grpSpPr>
        <a:xfrm>
          <a:off x="0" y="0"/>
          <a:ext cx="0" cy="0"/>
          <a:chOff x="0" y="0"/>
          <a:chExt cx="0" cy="0"/>
        </a:xfrm>
      </p:grpSpPr>
      <p:sp>
        <p:nvSpPr>
          <p:cNvPr id="301" name="Google Shape;301;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7" name="TextBox 6"/>
          <p:cNvSpPr txBox="1"/>
          <p:nvPr/>
        </p:nvSpPr>
        <p:spPr>
          <a:xfrm>
            <a:off x="1357531" y="509043"/>
            <a:ext cx="6210887" cy="830997"/>
          </a:xfrm>
          <a:prstGeom prst="rect">
            <a:avLst/>
          </a:prstGeom>
          <a:noFill/>
        </p:spPr>
        <p:txBody>
          <a:bodyPr wrap="square" rtlCol="0">
            <a:spAutoFit/>
          </a:bodyPr>
          <a:lstStyle/>
          <a:p>
            <a:pPr algn="ctr"/>
            <a:r>
              <a:rPr lang="en-US" sz="2400" dirty="0">
                <a:solidFill>
                  <a:schemeClr val="bg1"/>
                </a:solidFill>
                <a:latin typeface="Montserrat ExtraBold" panose="020B0604020202020204" charset="0"/>
                <a:cs typeface="Arial" panose="020B0604020202020204" pitchFamily="34" charset="0"/>
              </a:rPr>
              <a:t>WEB SITE SYSTEMS DEVELOPMENT LIFE CYCLE</a:t>
            </a:r>
            <a:endParaRPr lang="en-GB" sz="2400" dirty="0">
              <a:solidFill>
                <a:schemeClr val="bg1"/>
              </a:solidFill>
              <a:latin typeface="Montserrat ExtraBold" panose="020B0604020202020204" charset="0"/>
              <a:cs typeface="Arial" panose="020B0604020202020204" pitchFamily="34" charset="0"/>
            </a:endParaRPr>
          </a:p>
        </p:txBody>
      </p:sp>
      <p:pic>
        <p:nvPicPr>
          <p:cNvPr id="5" name="Picture 6" descr="04_0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253174" y="1488942"/>
            <a:ext cx="4419600" cy="267938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39000">
              <a:srgbClr val="46E180">
                <a:lumMod val="80000"/>
              </a:srgbClr>
            </a:gs>
            <a:gs pos="100000">
              <a:srgbClr val="B8DF32"/>
            </a:gs>
          </a:gsLst>
          <a:lin ang="5400000" scaled="0"/>
          <a:tileRect/>
        </a:gradFill>
        <a:effectLst/>
      </p:bgPr>
    </p:bg>
    <p:spTree>
      <p:nvGrpSpPr>
        <p:cNvPr id="1" name="Shape 75"/>
        <p:cNvGrpSpPr/>
        <p:nvPr/>
      </p:nvGrpSpPr>
      <p:grpSpPr>
        <a:xfrm>
          <a:off x="0" y="0"/>
          <a:ext cx="0" cy="0"/>
          <a:chOff x="0" y="0"/>
          <a:chExt cx="0" cy="0"/>
        </a:xfrm>
      </p:grpSpPr>
      <p:sp>
        <p:nvSpPr>
          <p:cNvPr id="79" name="Google Shape;79;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3" name="TextBox 2"/>
          <p:cNvSpPr txBox="1"/>
          <p:nvPr/>
        </p:nvSpPr>
        <p:spPr>
          <a:xfrm>
            <a:off x="1703558" y="559266"/>
            <a:ext cx="6600549" cy="954107"/>
          </a:xfrm>
          <a:prstGeom prst="rect">
            <a:avLst/>
          </a:prstGeom>
          <a:noFill/>
        </p:spPr>
        <p:txBody>
          <a:bodyPr wrap="square" rtlCol="0">
            <a:spAutoFit/>
          </a:bodyPr>
          <a:lstStyle/>
          <a:p>
            <a:pPr algn="ctr"/>
            <a:r>
              <a:rPr lang="en-IN" sz="2800" dirty="0">
                <a:solidFill>
                  <a:schemeClr val="bg1"/>
                </a:solidFill>
                <a:latin typeface="Montserrat ExtraBold" panose="020B0604020202020204" charset="0"/>
              </a:rPr>
              <a:t>TESTING, IMPLEMENTATION, AND MAINTENANCE</a:t>
            </a:r>
            <a:endParaRPr lang="en-US" sz="2400" dirty="0">
              <a:solidFill>
                <a:schemeClr val="bg1"/>
              </a:solidFill>
              <a:latin typeface="Montserrat ExtraBold" panose="020B0604020202020204" charset="0"/>
            </a:endParaRPr>
          </a:p>
        </p:txBody>
      </p:sp>
      <p:sp>
        <p:nvSpPr>
          <p:cNvPr id="5" name="TextBox 4"/>
          <p:cNvSpPr txBox="1"/>
          <p:nvPr/>
        </p:nvSpPr>
        <p:spPr>
          <a:xfrm>
            <a:off x="684106" y="1513373"/>
            <a:ext cx="7931574" cy="1169551"/>
          </a:xfrm>
          <a:prstGeom prst="rect">
            <a:avLst/>
          </a:prstGeom>
          <a:noFill/>
        </p:spPr>
        <p:txBody>
          <a:bodyPr wrap="square" rtlCol="0">
            <a:spAutoFit/>
          </a:bodyPr>
          <a:lstStyle/>
          <a:p>
            <a:pPr>
              <a:buClr>
                <a:schemeClr val="bg1"/>
              </a:buClr>
              <a:buFont typeface="Wingdings" panose="05000000000000000000" pitchFamily="2" charset="2"/>
              <a:buChar char="Ø"/>
            </a:pPr>
            <a:r>
              <a:rPr lang="en-US" dirty="0">
                <a:solidFill>
                  <a:schemeClr val="bg1"/>
                </a:solidFill>
                <a:latin typeface="Montserrat Light" panose="020B0604020202020204" charset="0"/>
              </a:rPr>
              <a:t>Testing: Includes unit testing, system testing, and acceptance testing</a:t>
            </a:r>
          </a:p>
          <a:p>
            <a:pPr>
              <a:buClr>
                <a:schemeClr val="bg1"/>
              </a:buClr>
              <a:buFont typeface="Wingdings" panose="05000000000000000000" pitchFamily="2" charset="2"/>
              <a:buChar char="Ø"/>
            </a:pPr>
            <a:r>
              <a:rPr lang="en-US" dirty="0">
                <a:solidFill>
                  <a:schemeClr val="bg1"/>
                </a:solidFill>
                <a:latin typeface="Montserrat Light" panose="020B0604020202020204" charset="0"/>
              </a:rPr>
              <a:t>Implementation and maintenance: </a:t>
            </a:r>
          </a:p>
          <a:p>
            <a:pPr marL="342900" indent="-342900">
              <a:buClr>
                <a:schemeClr val="bg1"/>
              </a:buClr>
              <a:buFont typeface="+mj-lt"/>
              <a:buAutoNum type="arabicPeriod"/>
            </a:pPr>
            <a:r>
              <a:rPr lang="en-US" dirty="0">
                <a:solidFill>
                  <a:schemeClr val="bg1"/>
                </a:solidFill>
                <a:latin typeface="Montserrat Light" panose="020B0604020202020204" charset="0"/>
              </a:rPr>
              <a:t>Maintenance is ongoing </a:t>
            </a:r>
          </a:p>
          <a:p>
            <a:pPr marL="342900" indent="-342900">
              <a:buClr>
                <a:schemeClr val="bg1"/>
              </a:buClr>
              <a:buFont typeface="+mj-lt"/>
              <a:buAutoNum type="arabicPeriod"/>
            </a:pPr>
            <a:r>
              <a:rPr lang="en-US" dirty="0">
                <a:solidFill>
                  <a:schemeClr val="bg1"/>
                </a:solidFill>
                <a:latin typeface="Montserrat Light" panose="020B0604020202020204" charset="0"/>
              </a:rPr>
              <a:t>Benchmarking: process by which site is compared to those of competitors in terms of response speed, quality of layout, and design</a:t>
            </a:r>
          </a:p>
        </p:txBody>
      </p:sp>
    </p:spTree>
    <p:extLst>
      <p:ext uri="{BB962C8B-B14F-4D97-AF65-F5344CB8AC3E}">
        <p14:creationId xmlns:p14="http://schemas.microsoft.com/office/powerpoint/2010/main" val="3540147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 name="Google Shape;76;p15"/>
          <p:cNvSpPr txBox="1">
            <a:spLocks noGrp="1"/>
          </p:cNvSpPr>
          <p:nvPr>
            <p:ph type="ctrTitle" idx="4294967295"/>
          </p:nvPr>
        </p:nvSpPr>
        <p:spPr>
          <a:xfrm>
            <a:off x="1964266" y="1876290"/>
            <a:ext cx="5195147" cy="2004830"/>
          </a:xfrm>
          <a:prstGeom prst="rect">
            <a:avLst/>
          </a:prstGeom>
        </p:spPr>
        <p:txBody>
          <a:bodyPr spcFirstLastPara="1" wrap="square" lIns="0" tIns="0" rIns="0" bIns="0" anchor="ctr" anchorCtr="0">
            <a:noAutofit/>
          </a:bodyPr>
          <a:lstStyle/>
          <a:p>
            <a:pPr lvl="0" algn="ctr"/>
            <a:r>
              <a:rPr lang="en" sz="3600" dirty="0"/>
              <a:t>P</a:t>
            </a:r>
            <a:r>
              <a:rPr lang="en-US" sz="3600" dirty="0"/>
              <a:t>ROJECT USER INTERFACE</a:t>
            </a:r>
            <a:br>
              <a:rPr lang="en-US" sz="3600" dirty="0"/>
            </a:br>
            <a:endParaRPr sz="3600" dirty="0"/>
          </a:p>
        </p:txBody>
      </p:sp>
    </p:spTree>
    <p:extLst>
      <p:ext uri="{BB962C8B-B14F-4D97-AF65-F5344CB8AC3E}">
        <p14:creationId xmlns:p14="http://schemas.microsoft.com/office/powerpoint/2010/main" val="242482159"/>
      </p:ext>
    </p:extLst>
  </p:cSld>
  <p:clrMapOvr>
    <a:masterClrMapping/>
  </p:clrMapOvr>
</p:sld>
</file>

<file path=ppt/theme/theme1.xml><?xml version="1.0" encoding="utf-8"?>
<a:theme xmlns:a="http://schemas.openxmlformats.org/drawingml/2006/main" name="Juliet template">
  <a:themeElements>
    <a:clrScheme name="Custom 347">
      <a:dk1>
        <a:srgbClr val="666666"/>
      </a:dk1>
      <a:lt1>
        <a:srgbClr val="FFFFFF"/>
      </a:lt1>
      <a:dk2>
        <a:srgbClr val="B7B7B7"/>
      </a:dk2>
      <a:lt2>
        <a:srgbClr val="E4E4E4"/>
      </a:lt2>
      <a:accent1>
        <a:srgbClr val="5C91E6"/>
      </a:accent1>
      <a:accent2>
        <a:srgbClr val="4CD5D5"/>
      </a:accent2>
      <a:accent3>
        <a:srgbClr val="7A6DDD"/>
      </a:accent3>
      <a:accent4>
        <a:srgbClr val="EC59B6"/>
      </a:accent4>
      <a:accent5>
        <a:srgbClr val="F79E3A"/>
      </a:accent5>
      <a:accent6>
        <a:srgbClr val="EEDC14"/>
      </a:accent6>
      <a:hlink>
        <a:srgbClr val="66666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442</TotalTime>
  <Words>390</Words>
  <Application>Microsoft Office PowerPoint</Application>
  <PresentationFormat>On-screen Show (16:9)</PresentationFormat>
  <Paragraphs>67</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Montserrat ExtraBold</vt:lpstr>
      <vt:lpstr>Arial</vt:lpstr>
      <vt:lpstr>Wingdings</vt:lpstr>
      <vt:lpstr>Montserrat Light</vt:lpstr>
      <vt:lpstr>Juliet template</vt:lpstr>
      <vt:lpstr>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USER INTERFACE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THEORY OF COMPUTATION CO – 303</dc:title>
  <cp:lastModifiedBy>ADITYA SINGH</cp:lastModifiedBy>
  <cp:revision>29</cp:revision>
  <dcterms:modified xsi:type="dcterms:W3CDTF">2022-01-26T12:24:49Z</dcterms:modified>
</cp:coreProperties>
</file>